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20" r:id="rId2"/>
    <p:sldId id="321" r:id="rId3"/>
    <p:sldId id="322" r:id="rId4"/>
    <p:sldId id="324" r:id="rId5"/>
    <p:sldId id="325" r:id="rId6"/>
    <p:sldId id="323" r:id="rId7"/>
    <p:sldId id="326" r:id="rId8"/>
    <p:sldId id="327" r:id="rId9"/>
    <p:sldId id="329" r:id="rId10"/>
    <p:sldId id="328" r:id="rId11"/>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323" autoAdjust="0"/>
    <p:restoredTop sz="94070" autoAdjust="0"/>
  </p:normalViewPr>
  <p:slideViewPr>
    <p:cSldViewPr>
      <p:cViewPr varScale="1">
        <p:scale>
          <a:sx n="80" d="100"/>
          <a:sy n="80" d="100"/>
        </p:scale>
        <p:origin x="893" y="6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553" cy="49299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3" y="1"/>
            <a:ext cx="2945553" cy="492997"/>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26.06.2018</a:t>
            </a:fld>
            <a:endParaRPr lang="ro-RO"/>
          </a:p>
        </p:txBody>
      </p:sp>
      <p:sp>
        <p:nvSpPr>
          <p:cNvPr id="4" name="Footer Placeholder 3"/>
          <p:cNvSpPr>
            <a:spLocks noGrp="1"/>
          </p:cNvSpPr>
          <p:nvPr>
            <p:ph type="ftr" sz="quarter" idx="2"/>
          </p:nvPr>
        </p:nvSpPr>
        <p:spPr>
          <a:xfrm>
            <a:off x="1" y="9379663"/>
            <a:ext cx="2945553" cy="49299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3" y="9379663"/>
            <a:ext cx="2945553" cy="492997"/>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553" cy="49299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3" y="1"/>
            <a:ext cx="2945553" cy="492997"/>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26.06.2018</a:t>
            </a:fld>
            <a:endParaRPr lang="ro-RO"/>
          </a:p>
        </p:txBody>
      </p:sp>
      <p:sp>
        <p:nvSpPr>
          <p:cNvPr id="4" name="Slide Image Placeholder 3"/>
          <p:cNvSpPr>
            <a:spLocks noGrp="1" noRot="1" noChangeAspect="1"/>
          </p:cNvSpPr>
          <p:nvPr>
            <p:ph type="sldImg" idx="2"/>
          </p:nvPr>
        </p:nvSpPr>
        <p:spPr>
          <a:xfrm>
            <a:off x="930275" y="741363"/>
            <a:ext cx="4937125" cy="3703637"/>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79132" y="4691421"/>
            <a:ext cx="5439413" cy="4441743"/>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1" y="9379663"/>
            <a:ext cx="2945553" cy="49299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3" y="9379663"/>
            <a:ext cx="2945553" cy="492997"/>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30275" y="741363"/>
            <a:ext cx="4937125" cy="3703637"/>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305788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30275" y="741363"/>
            <a:ext cx="4937125" cy="3703637"/>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2489659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30275" y="741363"/>
            <a:ext cx="4937125" cy="3703637"/>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405382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6/26/2018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6/26/2018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6/26/2018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6/26/2018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interregrobg.eu/"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hyperlink" Target="http://ems-robg.mdrap.ro/app/main?execution=e1s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43600" y="172273"/>
            <a:ext cx="1706879" cy="1266825"/>
          </a:xfrm>
          <a:prstGeom prst="rect">
            <a:avLst/>
          </a:prstGeom>
          <a:noFill/>
          <a:ln w="9525">
            <a:noFill/>
            <a:miter lim="800000"/>
            <a:headEnd/>
            <a:tailEnd/>
          </a:ln>
        </p:spPr>
      </p:pic>
      <p:sp>
        <p:nvSpPr>
          <p:cNvPr id="9" name="Rectangle 8"/>
          <p:cNvSpPr/>
          <p:nvPr/>
        </p:nvSpPr>
        <p:spPr>
          <a:xfrm>
            <a:off x="381000" y="1945014"/>
            <a:ext cx="8229600" cy="1034129"/>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2. eMS Reporting</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1500" y="3514526"/>
            <a:ext cx="2767404" cy="124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714758" y="5257800"/>
            <a:ext cx="3610284" cy="461665"/>
          </a:xfrm>
          <a:prstGeom prst="rect">
            <a:avLst/>
          </a:prstGeom>
        </p:spPr>
        <p:txBody>
          <a:bodyPr wrap="none">
            <a:spAutoFit/>
          </a:bodyPr>
          <a:lstStyle/>
          <a:p>
            <a:pPr lvl="0" algn="ctr"/>
            <a:r>
              <a:rPr lang="ro-RO" sz="2400" b="1" dirty="0" smtClean="0">
                <a:solidFill>
                  <a:srgbClr val="002060"/>
                </a:solidFill>
                <a:effectLst>
                  <a:outerShdw blurRad="38100" dist="38100" dir="2700000" algn="tl">
                    <a:srgbClr val="000000">
                      <a:alpha val="43137"/>
                    </a:srgbClr>
                  </a:outerShdw>
                </a:effectLst>
                <a:latin typeface="Trebuchet MS" pitchFamily="34" charset="0"/>
              </a:rPr>
              <a:t>Alexandria</a:t>
            </a:r>
            <a:r>
              <a:rPr lang="en-US" sz="2400" b="1" dirty="0" smtClean="0">
                <a:solidFill>
                  <a:srgbClr val="002060"/>
                </a:solidFill>
                <a:effectLst>
                  <a:outerShdw blurRad="38100" dist="38100" dir="2700000" algn="tl">
                    <a:srgbClr val="000000">
                      <a:alpha val="43137"/>
                    </a:srgbClr>
                  </a:outerShdw>
                </a:effectLst>
                <a:latin typeface="Trebuchet MS" pitchFamily="34" charset="0"/>
              </a:rPr>
              <a:t>, 2</a:t>
            </a:r>
            <a:r>
              <a:rPr lang="ro-RO" sz="2400" b="1" dirty="0" smtClean="0">
                <a:solidFill>
                  <a:srgbClr val="002060"/>
                </a:solidFill>
                <a:effectLst>
                  <a:outerShdw blurRad="38100" dist="38100" dir="2700000" algn="tl">
                    <a:srgbClr val="000000">
                      <a:alpha val="43137"/>
                    </a:srgbClr>
                  </a:outerShdw>
                </a:effectLst>
                <a:latin typeface="Trebuchet MS" pitchFamily="34" charset="0"/>
              </a:rPr>
              <a:t>7</a:t>
            </a:r>
            <a:r>
              <a:rPr lang="en-US" sz="2400" b="1" dirty="0" smtClean="0">
                <a:solidFill>
                  <a:srgbClr val="002060"/>
                </a:solidFill>
                <a:effectLst>
                  <a:outerShdw blurRad="38100" dist="38100" dir="2700000" algn="tl">
                    <a:srgbClr val="000000">
                      <a:alpha val="43137"/>
                    </a:srgbClr>
                  </a:outerShdw>
                </a:effectLst>
                <a:latin typeface="Trebuchet MS" pitchFamily="34" charset="0"/>
              </a:rPr>
              <a:t>.0</a:t>
            </a:r>
            <a:r>
              <a:rPr lang="ro-RO" sz="2400" b="1" dirty="0" smtClean="0">
                <a:solidFill>
                  <a:srgbClr val="002060"/>
                </a:solidFill>
                <a:effectLst>
                  <a:outerShdw blurRad="38100" dist="38100" dir="2700000" algn="tl">
                    <a:srgbClr val="000000">
                      <a:alpha val="43137"/>
                    </a:srgbClr>
                  </a:outerShdw>
                </a:effectLst>
                <a:latin typeface="Trebuchet MS" pitchFamily="34" charset="0"/>
              </a:rPr>
              <a:t>6</a:t>
            </a:r>
            <a:r>
              <a:rPr lang="en-US" sz="2400" b="1" dirty="0" smtClean="0">
                <a:solidFill>
                  <a:srgbClr val="002060"/>
                </a:solidFill>
                <a:effectLst>
                  <a:outerShdw blurRad="38100" dist="38100" dir="2700000" algn="tl">
                    <a:srgbClr val="000000">
                      <a:alpha val="43137"/>
                    </a:srgbClr>
                  </a:outerShdw>
                </a:effectLst>
                <a:latin typeface="Trebuchet MS" pitchFamily="34" charset="0"/>
              </a:rPr>
              <a:t>.2018</a:t>
            </a:r>
            <a:endParaRPr lang="en-US" sz="2400" b="1" dirty="0">
              <a:solidFill>
                <a:srgbClr val="002060"/>
              </a:solidFill>
              <a:effectLst>
                <a:outerShdw blurRad="38100" dist="38100" dir="2700000" algn="tl">
                  <a:srgbClr val="000000">
                    <a:alpha val="43137"/>
                  </a:srgbClr>
                </a:outerShdw>
              </a:effectLst>
              <a:latin typeface="Trebuchet MS" pitchFamily="34" charset="0"/>
            </a:endParaRPr>
          </a:p>
        </p:txBody>
      </p:sp>
      <p:pic>
        <p:nvPicPr>
          <p:cNvPr id="4" name="Picture 3"/>
          <p:cNvPicPr>
            <a:picLocks noChangeAspect="1"/>
          </p:cNvPicPr>
          <p:nvPr/>
        </p:nvPicPr>
        <p:blipFill>
          <a:blip r:embed="rId5"/>
          <a:stretch>
            <a:fillRect/>
          </a:stretch>
        </p:blipFill>
        <p:spPr>
          <a:xfrm>
            <a:off x="446385" y="338627"/>
            <a:ext cx="3420152" cy="902286"/>
          </a:xfrm>
          <a:prstGeom prst="rect">
            <a:avLst/>
          </a:prstGeom>
        </p:spPr>
      </p:pic>
      <p:pic>
        <p:nvPicPr>
          <p:cNvPr id="5" name="Picture 4"/>
          <p:cNvPicPr>
            <a:picLocks noChangeAspect="1"/>
          </p:cNvPicPr>
          <p:nvPr/>
        </p:nvPicPr>
        <p:blipFill>
          <a:blip r:embed="rId6"/>
          <a:stretch>
            <a:fillRect/>
          </a:stretch>
        </p:blipFill>
        <p:spPr>
          <a:xfrm>
            <a:off x="4070682" y="352353"/>
            <a:ext cx="1603387" cy="1170533"/>
          </a:xfrm>
          <a:prstGeom prst="rect">
            <a:avLst/>
          </a:prstGeom>
        </p:spPr>
      </p:pic>
      <p:pic>
        <p:nvPicPr>
          <p:cNvPr id="6" name="Picture 5"/>
          <p:cNvPicPr>
            <a:picLocks noChangeAspect="1"/>
          </p:cNvPicPr>
          <p:nvPr/>
        </p:nvPicPr>
        <p:blipFill>
          <a:blip r:embed="rId7"/>
          <a:stretch>
            <a:fillRect/>
          </a:stretch>
        </p:blipFill>
        <p:spPr>
          <a:xfrm>
            <a:off x="7810500" y="362158"/>
            <a:ext cx="963251" cy="944962"/>
          </a:xfrm>
          <a:prstGeom prst="rect">
            <a:avLst/>
          </a:prstGeom>
        </p:spPr>
      </p:pic>
      <p:sp>
        <p:nvSpPr>
          <p:cNvPr id="7" name="Rectangle 6"/>
          <p:cNvSpPr/>
          <p:nvPr/>
        </p:nvSpPr>
        <p:spPr>
          <a:xfrm>
            <a:off x="3287033" y="5943600"/>
            <a:ext cx="2569934" cy="369332"/>
          </a:xfrm>
          <a:prstGeom prst="rect">
            <a:avLst/>
          </a:prstGeom>
        </p:spPr>
        <p:txBody>
          <a:bodyPr wrap="none">
            <a:spAutoFit/>
          </a:bodyPr>
          <a:lstStyle/>
          <a:p>
            <a:pPr lvl="0" algn="ctr"/>
            <a:r>
              <a:rPr lang="ro-RO" b="1" dirty="0">
                <a:solidFill>
                  <a:srgbClr val="002060"/>
                </a:solidFill>
                <a:effectLst>
                  <a:outerShdw blurRad="38100" dist="38100" dir="2700000" algn="tl">
                    <a:srgbClr val="000000">
                      <a:alpha val="43137"/>
                    </a:srgbClr>
                  </a:outerShdw>
                </a:effectLst>
                <a:latin typeface="Trebuchet MS" pitchFamily="34" charset="0"/>
                <a:hlinkClick r:id="rId8"/>
              </a:rPr>
              <a:t>www.interregrobg.eu</a:t>
            </a:r>
            <a:r>
              <a:rPr lang="ro-RO" b="1" dirty="0">
                <a:solidFill>
                  <a:srgbClr val="002060"/>
                </a:solidFill>
                <a:effectLst>
                  <a:outerShdw blurRad="38100" dist="38100" dir="2700000" algn="tl">
                    <a:srgbClr val="000000">
                      <a:alpha val="43137"/>
                    </a:srgbClr>
                  </a:outerShdw>
                </a:effectLst>
                <a:latin typeface="Trebuchet MS" pitchFamily="34" charset="0"/>
              </a:rPr>
              <a:t> </a:t>
            </a:r>
            <a:endParaRPr lang="en-US" b="1" dirty="0">
              <a:solidFill>
                <a:srgbClr val="002060"/>
              </a:solidFill>
              <a:effectLst>
                <a:outerShdw blurRad="38100" dist="38100" dir="2700000" algn="tl">
                  <a:srgbClr val="000000">
                    <a:alpha val="43137"/>
                  </a:srgbClr>
                </a:outerShdw>
              </a:effectLst>
              <a:latin typeface="Trebuchet MS" pitchFamily="34" charset="0"/>
            </a:endParaRPr>
          </a:p>
        </p:txBody>
      </p:sp>
    </p:spTree>
  </p:cSld>
  <p:clrMapOvr>
    <a:masterClrMapping/>
  </p:clrMapOvr>
  <p:transition advClick="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68929"/>
            <a:ext cx="4114800" cy="1143000"/>
          </a:xfrm>
        </p:spPr>
        <p:txBody>
          <a:bodyPr/>
          <a:lstStyle/>
          <a:p>
            <a:r>
              <a:rPr lang="en-US" sz="4000" dirty="0"/>
              <a:t>PROJECT </a:t>
            </a:r>
            <a:r>
              <a:rPr lang="en-US" sz="4000" dirty="0" smtClean="0"/>
              <a:t>REPORT</a:t>
            </a:r>
            <a:endParaRPr lang="en-US" sz="4000" dirty="0"/>
          </a:p>
        </p:txBody>
      </p:sp>
      <p:sp>
        <p:nvSpPr>
          <p:cNvPr id="3" name="Content Placeholder 2"/>
          <p:cNvSpPr>
            <a:spLocks noGrp="1"/>
          </p:cNvSpPr>
          <p:nvPr>
            <p:ph idx="1"/>
          </p:nvPr>
        </p:nvSpPr>
        <p:spPr>
          <a:xfrm>
            <a:off x="228600" y="1166558"/>
            <a:ext cx="8686800" cy="4525963"/>
          </a:xfrm>
        </p:spPr>
        <p:txBody>
          <a:bodyPr/>
          <a:lstStyle/>
          <a:p>
            <a:pPr marL="0" lvl="0" indent="0" algn="just">
              <a:buNone/>
            </a:pPr>
            <a:r>
              <a:rPr lang="en-US" sz="2000" dirty="0">
                <a:solidFill>
                  <a:prstClr val="black"/>
                </a:solidFill>
              </a:rPr>
              <a:t>The </a:t>
            </a:r>
            <a:r>
              <a:rPr lang="en-US" sz="2000" dirty="0" smtClean="0">
                <a:solidFill>
                  <a:prstClr val="black"/>
                </a:solidFill>
              </a:rPr>
              <a:t>project report </a:t>
            </a:r>
            <a:r>
              <a:rPr lang="en-US" sz="2000" dirty="0">
                <a:solidFill>
                  <a:prstClr val="black"/>
                </a:solidFill>
              </a:rPr>
              <a:t>must be submitted using the eMS system within a deadline of maximum 10 working days since the last day of the reporting period, as defined within the Annex 1 of the MA Instruction </a:t>
            </a:r>
            <a:r>
              <a:rPr lang="en-US" sz="2000" dirty="0" smtClean="0">
                <a:solidFill>
                  <a:prstClr val="black"/>
                </a:solidFill>
              </a:rPr>
              <a:t>no. 5 for </a:t>
            </a:r>
            <a:r>
              <a:rPr lang="en-US" sz="2000" dirty="0">
                <a:solidFill>
                  <a:prstClr val="black"/>
                </a:solidFill>
              </a:rPr>
              <a:t>beneficiaries for call 1-hard and call 2 projects and after the end of every 6 months period for call 3 projects</a:t>
            </a:r>
            <a:r>
              <a:rPr lang="en-US" sz="2000" dirty="0" smtClean="0">
                <a:solidFill>
                  <a:prstClr val="black"/>
                </a:solidFill>
              </a:rPr>
              <a:t>).</a:t>
            </a:r>
          </a:p>
          <a:p>
            <a:pPr marL="0" lvl="0" indent="0" algn="just">
              <a:buNone/>
            </a:pPr>
            <a:r>
              <a:rPr lang="en-US" sz="2000" dirty="0" smtClean="0">
                <a:solidFill>
                  <a:prstClr val="black"/>
                </a:solidFill>
              </a:rPr>
              <a:t>Such </a:t>
            </a:r>
            <a:r>
              <a:rPr lang="en-US" sz="2000" dirty="0">
                <a:solidFill>
                  <a:prstClr val="black"/>
                </a:solidFill>
              </a:rPr>
              <a:t>reports on the progress of activities should not include FLC certificates with amounts to be requested for reimbursement by the programme. The activities progress has to be aggregated manually by the LP (using the information provided by the partner/in the partner reports). All sections of the Project Report will be filled in by the LP in a clear and concise manner. Section “Highlight of the main achievements” includes the main achievements of the project with a focus on the content-related activities, in an understandable language even for non-specialists and in a cumulative way (providing an overview from the start of the project to the current period). The project report is submitted by LP to the JS. </a:t>
            </a:r>
            <a:r>
              <a:rPr lang="en-US" sz="2000" b="1" dirty="0" smtClean="0">
                <a:solidFill>
                  <a:prstClr val="black"/>
                </a:solidFill>
              </a:rPr>
              <a:t>Deficiencies </a:t>
            </a:r>
            <a:r>
              <a:rPr lang="en-US" sz="2000" b="1" dirty="0">
                <a:solidFill>
                  <a:prstClr val="black"/>
                </a:solidFill>
              </a:rPr>
              <a:t>in preparing the project report may result in clarification(s) requested by the JS and sending back the report to the beneficiaries for modifications. </a:t>
            </a:r>
          </a:p>
          <a:p>
            <a:endParaRPr lang="en-US" dirty="0"/>
          </a:p>
        </p:txBody>
      </p:sp>
      <p:pic>
        <p:nvPicPr>
          <p:cNvPr id="4" name="Picture 3"/>
          <p:cNvPicPr>
            <a:picLocks noChangeAspect="1"/>
          </p:cNvPicPr>
          <p:nvPr/>
        </p:nvPicPr>
        <p:blipFill>
          <a:blip r:embed="rId2"/>
          <a:stretch>
            <a:fillRect/>
          </a:stretch>
        </p:blipFill>
        <p:spPr>
          <a:xfrm>
            <a:off x="457200" y="294959"/>
            <a:ext cx="2362200" cy="629920"/>
          </a:xfrm>
          <a:prstGeom prst="rect">
            <a:avLst/>
          </a:prstGeom>
        </p:spPr>
      </p:pic>
      <p:pic>
        <p:nvPicPr>
          <p:cNvPr id="5" name="Picture 4"/>
          <p:cNvPicPr>
            <a:picLocks noChangeAspect="1"/>
          </p:cNvPicPr>
          <p:nvPr/>
        </p:nvPicPr>
        <p:blipFill>
          <a:blip r:embed="rId3"/>
          <a:stretch>
            <a:fillRect/>
          </a:stretch>
        </p:blipFill>
        <p:spPr>
          <a:xfrm>
            <a:off x="228600" y="6019800"/>
            <a:ext cx="1359526" cy="664522"/>
          </a:xfrm>
          <a:prstGeom prst="rect">
            <a:avLst/>
          </a:prstGeom>
        </p:spPr>
      </p:pic>
      <p:pic>
        <p:nvPicPr>
          <p:cNvPr id="6" name="Picture 5"/>
          <p:cNvPicPr>
            <a:picLocks noChangeAspect="1"/>
          </p:cNvPicPr>
          <p:nvPr/>
        </p:nvPicPr>
        <p:blipFill>
          <a:blip r:embed="rId4"/>
          <a:stretch>
            <a:fillRect/>
          </a:stretch>
        </p:blipFill>
        <p:spPr>
          <a:xfrm>
            <a:off x="8159430" y="5890958"/>
            <a:ext cx="755970" cy="725487"/>
          </a:xfrm>
          <a:prstGeom prst="rect">
            <a:avLst/>
          </a:prstGeom>
        </p:spPr>
      </p:pic>
    </p:spTree>
    <p:extLst>
      <p:ext uri="{BB962C8B-B14F-4D97-AF65-F5344CB8AC3E}">
        <p14:creationId xmlns:p14="http://schemas.microsoft.com/office/powerpoint/2010/main" val="641229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ontent Placeholder 3"/>
          <p:cNvSpPr>
            <a:spLocks noGrp="1"/>
          </p:cNvSpPr>
          <p:nvPr>
            <p:ph idx="1"/>
          </p:nvPr>
        </p:nvSpPr>
        <p:spPr/>
        <p:txBody>
          <a:bodyPr/>
          <a:lstStyle/>
          <a:p>
            <a:pPr marL="0" indent="0" algn="ctr">
              <a:buNone/>
            </a:pPr>
            <a:r>
              <a:rPr lang="en-US" sz="2400" dirty="0" smtClean="0"/>
              <a:t>For INTERREG V-A Romania – Bulgaria, project reporting is made through the electronic system eMS. The Programme bodies developed an eMS reporting guide “</a:t>
            </a:r>
            <a:r>
              <a:rPr lang="en-US" sz="2400" b="1" i="1" dirty="0" smtClean="0"/>
              <a:t>Reporting in eMS Guidance for lead beneficiaries and partners”</a:t>
            </a:r>
            <a:r>
              <a:rPr lang="en-US" sz="2400" dirty="0" smtClean="0"/>
              <a:t>, available for download on eMS </a:t>
            </a:r>
            <a:r>
              <a:rPr lang="en-US" sz="2400" dirty="0"/>
              <a:t>login page </a:t>
            </a:r>
            <a:endParaRPr lang="en-US" sz="2400" dirty="0" smtClean="0"/>
          </a:p>
          <a:p>
            <a:pPr marL="0" indent="0" algn="ctr">
              <a:buNone/>
            </a:pPr>
            <a:r>
              <a:rPr lang="en-US" sz="2400" dirty="0" smtClean="0">
                <a:hlinkClick r:id="rId3"/>
              </a:rPr>
              <a:t>http</a:t>
            </a:r>
            <a:r>
              <a:rPr lang="en-US" sz="2400" dirty="0">
                <a:hlinkClick r:id="rId3"/>
              </a:rPr>
              <a:t>://</a:t>
            </a:r>
            <a:r>
              <a:rPr lang="en-US" sz="2400" dirty="0" smtClean="0">
                <a:hlinkClick r:id="rId3"/>
              </a:rPr>
              <a:t>ems-robg.mdrap.ro/app/main?execution=e1s1</a:t>
            </a:r>
            <a:r>
              <a:rPr lang="en-US" sz="2400" dirty="0" smtClean="0"/>
              <a:t> </a:t>
            </a:r>
          </a:p>
          <a:p>
            <a:pPr marL="0" indent="0">
              <a:buNone/>
            </a:pPr>
            <a:endParaRPr lang="en-US" sz="1050" dirty="0"/>
          </a:p>
          <a:p>
            <a:pPr marL="0" indent="0" algn="ctr">
              <a:buNone/>
            </a:pPr>
            <a:r>
              <a:rPr lang="en-US" sz="2400" dirty="0" smtClean="0"/>
              <a:t>There are 2 type of reports:</a:t>
            </a:r>
          </a:p>
          <a:p>
            <a:pPr marL="514350" indent="-514350" algn="ctr">
              <a:buAutoNum type="arabicPeriod"/>
            </a:pPr>
            <a:r>
              <a:rPr lang="en-US" sz="2400" b="1" dirty="0" smtClean="0"/>
              <a:t>Partner report </a:t>
            </a:r>
            <a:r>
              <a:rPr lang="en-US" sz="2400" dirty="0" smtClean="0"/>
              <a:t>– </a:t>
            </a:r>
            <a:r>
              <a:rPr lang="en-US" sz="2400" b="1" dirty="0" smtClean="0"/>
              <a:t>made by each partner </a:t>
            </a:r>
            <a:r>
              <a:rPr lang="en-US" sz="2400" dirty="0" smtClean="0"/>
              <a:t>for his share of activities and expenditure </a:t>
            </a:r>
          </a:p>
          <a:p>
            <a:pPr marL="514350" indent="-514350" algn="ctr">
              <a:buAutoNum type="arabicPeriod"/>
            </a:pPr>
            <a:r>
              <a:rPr lang="en-US" sz="2400" b="1" dirty="0" smtClean="0"/>
              <a:t>Project report </a:t>
            </a:r>
            <a:r>
              <a:rPr lang="en-US" sz="2400" dirty="0" smtClean="0"/>
              <a:t>– </a:t>
            </a:r>
            <a:r>
              <a:rPr lang="en-US" sz="2400" b="1" dirty="0" smtClean="0"/>
              <a:t>made by LB </a:t>
            </a:r>
            <a:r>
              <a:rPr lang="en-US" sz="2400" dirty="0" smtClean="0"/>
              <a:t>that aggregate</a:t>
            </a:r>
            <a:r>
              <a:rPr lang="ro-RO" sz="2400" dirty="0" smtClean="0"/>
              <a:t>s</a:t>
            </a:r>
            <a:r>
              <a:rPr lang="en-US" sz="2400" dirty="0" smtClean="0"/>
              <a:t> information on project level</a:t>
            </a:r>
            <a:endParaRPr lang="en-US" sz="2400" dirty="0"/>
          </a:p>
        </p:txBody>
      </p:sp>
      <p:pic>
        <p:nvPicPr>
          <p:cNvPr id="5" name="Picture 4"/>
          <p:cNvPicPr>
            <a:picLocks noChangeAspect="1"/>
          </p:cNvPicPr>
          <p:nvPr/>
        </p:nvPicPr>
        <p:blipFill>
          <a:blip r:embed="rId4"/>
          <a:stretch>
            <a:fillRect/>
          </a:stretch>
        </p:blipFill>
        <p:spPr>
          <a:xfrm>
            <a:off x="228600" y="5867400"/>
            <a:ext cx="1667015" cy="815388"/>
          </a:xfrm>
          <a:prstGeom prst="rect">
            <a:avLst/>
          </a:prstGeom>
        </p:spPr>
      </p:pic>
      <p:pic>
        <p:nvPicPr>
          <p:cNvPr id="6" name="Picture 5"/>
          <p:cNvPicPr>
            <a:picLocks noChangeAspect="1"/>
          </p:cNvPicPr>
          <p:nvPr/>
        </p:nvPicPr>
        <p:blipFill>
          <a:blip r:embed="rId5"/>
          <a:stretch>
            <a:fillRect/>
          </a:stretch>
        </p:blipFill>
        <p:spPr>
          <a:xfrm>
            <a:off x="7865790" y="5802613"/>
            <a:ext cx="897210" cy="880175"/>
          </a:xfrm>
          <a:prstGeom prst="rect">
            <a:avLst/>
          </a:prstGeom>
        </p:spPr>
      </p:pic>
      <p:pic>
        <p:nvPicPr>
          <p:cNvPr id="7" name="Picture 6"/>
          <p:cNvPicPr>
            <a:picLocks noChangeAspect="1"/>
          </p:cNvPicPr>
          <p:nvPr/>
        </p:nvPicPr>
        <p:blipFill>
          <a:blip r:embed="rId6"/>
          <a:stretch>
            <a:fillRect/>
          </a:stretch>
        </p:blipFill>
        <p:spPr>
          <a:xfrm>
            <a:off x="457200" y="381002"/>
            <a:ext cx="2362200" cy="627394"/>
          </a:xfrm>
          <a:prstGeom prst="rect">
            <a:avLst/>
          </a:prstGeom>
        </p:spPr>
      </p:pic>
    </p:spTree>
    <p:extLst>
      <p:ext uri="{BB962C8B-B14F-4D97-AF65-F5344CB8AC3E}">
        <p14:creationId xmlns:p14="http://schemas.microsoft.com/office/powerpoint/2010/main" val="1700005245"/>
      </p:ext>
    </p:extLst>
  </p:cSld>
  <p:clrMapOvr>
    <a:masterClrMapping/>
  </p:clrMapOvr>
  <p:transition advClick="0">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ontent Placeholder 3"/>
          <p:cNvSpPr>
            <a:spLocks noGrp="1"/>
          </p:cNvSpPr>
          <p:nvPr>
            <p:ph idx="1"/>
          </p:nvPr>
        </p:nvSpPr>
        <p:spPr>
          <a:xfrm>
            <a:off x="310824" y="1513675"/>
            <a:ext cx="8604576" cy="4800600"/>
          </a:xfrm>
        </p:spPr>
        <p:txBody>
          <a:bodyPr/>
          <a:lstStyle/>
          <a:p>
            <a:pPr marL="0" indent="0" algn="ctr">
              <a:buNone/>
            </a:pPr>
            <a:r>
              <a:rPr lang="en-US" dirty="0" smtClean="0"/>
              <a:t>Partner reports</a:t>
            </a:r>
          </a:p>
          <a:p>
            <a:pPr marL="0" indent="0" algn="just">
              <a:buNone/>
            </a:pPr>
            <a:r>
              <a:rPr lang="en-US" sz="2400" dirty="0" smtClean="0"/>
              <a:t>a. For period “0” all partners must create a partner report. If no expenditures are to be claimed the partner report this should be submitted directly to LB, otherwise to FLC.</a:t>
            </a:r>
          </a:p>
          <a:p>
            <a:pPr marL="0" indent="0" algn="just">
              <a:buNone/>
            </a:pPr>
            <a:r>
              <a:rPr lang="en-US" sz="2400" dirty="0" smtClean="0"/>
              <a:t>b. Each beneficiary that has expenditure incurred and paid for at least 1.000 Euro, can initiate a partner report in eMS and submit it in the system for FLC verification (in this case, the partner report should also contain the description of the progress of activities). </a:t>
            </a:r>
          </a:p>
          <a:p>
            <a:pPr marL="0" indent="0" algn="just">
              <a:buNone/>
            </a:pPr>
            <a:r>
              <a:rPr lang="en-US" sz="2400" dirty="0" smtClean="0"/>
              <a:t>By exception, partner report 0 and final partner report may be requested for FLC verification even for lower amounts than 1.000 Euro.</a:t>
            </a:r>
          </a:p>
          <a:p>
            <a:pPr marL="0" indent="0" algn="just">
              <a:buNone/>
            </a:pPr>
            <a:endParaRPr lang="en-US" sz="2400" dirty="0" smtClean="0"/>
          </a:p>
          <a:p>
            <a:pPr marL="0" indent="0" algn="just">
              <a:buNone/>
            </a:pPr>
            <a:endParaRPr lang="en-US" sz="2400" dirty="0"/>
          </a:p>
        </p:txBody>
      </p:sp>
      <p:pic>
        <p:nvPicPr>
          <p:cNvPr id="3" name="Picture 2"/>
          <p:cNvPicPr>
            <a:picLocks noChangeAspect="1"/>
          </p:cNvPicPr>
          <p:nvPr/>
        </p:nvPicPr>
        <p:blipFill>
          <a:blip r:embed="rId3"/>
          <a:stretch>
            <a:fillRect/>
          </a:stretch>
        </p:blipFill>
        <p:spPr>
          <a:xfrm>
            <a:off x="8159457" y="5875325"/>
            <a:ext cx="902286" cy="877900"/>
          </a:xfrm>
          <a:prstGeom prst="rect">
            <a:avLst/>
          </a:prstGeom>
        </p:spPr>
      </p:pic>
      <p:pic>
        <p:nvPicPr>
          <p:cNvPr id="5" name="Picture 4"/>
          <p:cNvPicPr>
            <a:picLocks noChangeAspect="1"/>
          </p:cNvPicPr>
          <p:nvPr/>
        </p:nvPicPr>
        <p:blipFill>
          <a:blip r:embed="rId4"/>
          <a:stretch>
            <a:fillRect/>
          </a:stretch>
        </p:blipFill>
        <p:spPr>
          <a:xfrm>
            <a:off x="310824" y="5942387"/>
            <a:ext cx="1664352" cy="810838"/>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Tree>
    <p:extLst>
      <p:ext uri="{BB962C8B-B14F-4D97-AF65-F5344CB8AC3E}">
        <p14:creationId xmlns:p14="http://schemas.microsoft.com/office/powerpoint/2010/main" val="2238441635"/>
      </p:ext>
    </p:extLst>
  </p:cSld>
  <p:clrMapOvr>
    <a:masterClrMapping/>
  </p:clrMapOvr>
  <p:transition advClick="0">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106073"/>
            <a:ext cx="4419600" cy="743828"/>
          </a:xfrm>
        </p:spPr>
        <p:txBody>
          <a:bodyPr/>
          <a:lstStyle/>
          <a:p>
            <a:r>
              <a:rPr lang="ro-RO" dirty="0" smtClean="0"/>
              <a:t/>
            </a:r>
            <a:br>
              <a:rPr lang="ro-RO" dirty="0" smtClean="0"/>
            </a:br>
            <a:r>
              <a:rPr lang="en-US" sz="4000" dirty="0" smtClean="0"/>
              <a:t>PARTNER </a:t>
            </a:r>
            <a:r>
              <a:rPr lang="en-US" sz="4000" dirty="0"/>
              <a:t>REPORT </a:t>
            </a:r>
            <a:br>
              <a:rPr lang="en-US" sz="4000" dirty="0"/>
            </a:br>
            <a:endParaRPr lang="en-US" sz="4000" dirty="0"/>
          </a:p>
        </p:txBody>
      </p:sp>
      <p:sp>
        <p:nvSpPr>
          <p:cNvPr id="3" name="Content Placeholder 2"/>
          <p:cNvSpPr>
            <a:spLocks noGrp="1"/>
          </p:cNvSpPr>
          <p:nvPr>
            <p:ph idx="1"/>
          </p:nvPr>
        </p:nvSpPr>
        <p:spPr>
          <a:xfrm>
            <a:off x="330852" y="1563748"/>
            <a:ext cx="8534400" cy="4732579"/>
          </a:xfrm>
        </p:spPr>
        <p:txBody>
          <a:bodyPr/>
          <a:lstStyle/>
          <a:p>
            <a:pPr marL="0" indent="0" algn="just">
              <a:buNone/>
            </a:pPr>
            <a:endParaRPr lang="ro-RO" sz="1800" dirty="0" smtClean="0"/>
          </a:p>
          <a:p>
            <a:pPr marL="0" indent="0" algn="just">
              <a:buNone/>
            </a:pPr>
            <a:r>
              <a:rPr lang="en-US" sz="1800" dirty="0" smtClean="0"/>
              <a:t>The </a:t>
            </a:r>
            <a:r>
              <a:rPr lang="en-US" sz="1800" dirty="0"/>
              <a:t>reporting section becomes available to project partners as soon as the project has been contracted in e-MS.  </a:t>
            </a:r>
            <a:endParaRPr lang="en-US" sz="1800" dirty="0" smtClean="0"/>
          </a:p>
          <a:p>
            <a:pPr marL="0" indent="0" algn="just">
              <a:buNone/>
            </a:pPr>
            <a:r>
              <a:rPr lang="en-US" sz="1800" dirty="0" smtClean="0"/>
              <a:t>Partner </a:t>
            </a:r>
            <a:r>
              <a:rPr lang="en-US" sz="1800" dirty="0"/>
              <a:t>reports are used for requesting validation from FLC for expenditure incurred and/or for providing information/progress of activities for project consolidated activities progress report to the LP. </a:t>
            </a:r>
            <a:endParaRPr lang="en-US" sz="1800" dirty="0" smtClean="0"/>
          </a:p>
          <a:p>
            <a:pPr marL="0" indent="0" algn="just">
              <a:buNone/>
            </a:pPr>
            <a:r>
              <a:rPr lang="en-US" sz="1800" dirty="0" smtClean="0"/>
              <a:t>Partner </a:t>
            </a:r>
            <a:r>
              <a:rPr lang="en-US" sz="1800" dirty="0"/>
              <a:t>reports </a:t>
            </a:r>
            <a:r>
              <a:rPr lang="en-US" sz="1800" b="1" dirty="0"/>
              <a:t>may cover only activities of individual project partners </a:t>
            </a:r>
            <a:r>
              <a:rPr lang="en-US" sz="1800" dirty="0"/>
              <a:t>- in which case they can be submitted in e-MS </a:t>
            </a:r>
            <a:r>
              <a:rPr lang="en-US" sz="1800" b="1" dirty="0"/>
              <a:t>directly to the LP </a:t>
            </a:r>
            <a:r>
              <a:rPr lang="en-US" sz="1800" dirty="0"/>
              <a:t>or they </a:t>
            </a:r>
            <a:r>
              <a:rPr lang="en-US" sz="1800" b="1" dirty="0" smtClean="0"/>
              <a:t>may contain both activities and expenditure of individual project partners </a:t>
            </a:r>
            <a:r>
              <a:rPr lang="en-US" sz="1800" dirty="0" smtClean="0"/>
              <a:t>which </a:t>
            </a:r>
            <a:r>
              <a:rPr lang="en-US" sz="1800" b="1" dirty="0" smtClean="0"/>
              <a:t>need to be verified by first level controllers (called FLC) in the system </a:t>
            </a:r>
            <a:r>
              <a:rPr lang="en-US" sz="1800" dirty="0" smtClean="0"/>
              <a:t>- in which case they must be </a:t>
            </a:r>
            <a:r>
              <a:rPr lang="en-US" sz="1800" dirty="0"/>
              <a:t>submitted in e-MS to FLC. </a:t>
            </a:r>
            <a:endParaRPr lang="en-US" sz="1800" dirty="0" smtClean="0"/>
          </a:p>
          <a:p>
            <a:pPr marL="0" indent="0" algn="just">
              <a:buNone/>
            </a:pPr>
            <a:r>
              <a:rPr lang="en-US" sz="1800" dirty="0" smtClean="0"/>
              <a:t>If </a:t>
            </a:r>
            <a:r>
              <a:rPr lang="en-US" sz="1800" dirty="0"/>
              <a:t>necessary, more than one partner report can be created for a defined period. </a:t>
            </a:r>
            <a:endParaRPr lang="en-US" sz="1800" dirty="0" smtClean="0"/>
          </a:p>
          <a:p>
            <a:pPr marL="0" indent="0" algn="just">
              <a:buNone/>
            </a:pPr>
            <a:r>
              <a:rPr lang="en-US" sz="1800" dirty="0" smtClean="0"/>
              <a:t>The </a:t>
            </a:r>
            <a:r>
              <a:rPr lang="en-US" sz="1800" dirty="0"/>
              <a:t>information provided by each partner in their partner reports is then integrated by the LP into project report. Partner reports created by mistake should be deleted (before submitted)!</a:t>
            </a:r>
          </a:p>
        </p:txBody>
      </p:sp>
      <p:pic>
        <p:nvPicPr>
          <p:cNvPr id="4" name="Picture 3"/>
          <p:cNvPicPr>
            <a:picLocks noChangeAspect="1"/>
          </p:cNvPicPr>
          <p:nvPr/>
        </p:nvPicPr>
        <p:blipFill>
          <a:blip r:embed="rId2"/>
          <a:stretch>
            <a:fillRect/>
          </a:stretch>
        </p:blipFill>
        <p:spPr>
          <a:xfrm>
            <a:off x="457200" y="342147"/>
            <a:ext cx="2286000" cy="603080"/>
          </a:xfrm>
          <a:prstGeom prst="rect">
            <a:avLst/>
          </a:prstGeom>
        </p:spPr>
      </p:pic>
      <p:pic>
        <p:nvPicPr>
          <p:cNvPr id="5" name="Picture 4"/>
          <p:cNvPicPr>
            <a:picLocks noChangeAspect="1"/>
          </p:cNvPicPr>
          <p:nvPr/>
        </p:nvPicPr>
        <p:blipFill>
          <a:blip r:embed="rId3"/>
          <a:stretch>
            <a:fillRect/>
          </a:stretch>
        </p:blipFill>
        <p:spPr>
          <a:xfrm>
            <a:off x="330852" y="6059244"/>
            <a:ext cx="1435752" cy="699469"/>
          </a:xfrm>
          <a:prstGeom prst="rect">
            <a:avLst/>
          </a:prstGeom>
        </p:spPr>
      </p:pic>
      <p:pic>
        <p:nvPicPr>
          <p:cNvPr id="6" name="Picture 5"/>
          <p:cNvPicPr>
            <a:picLocks noChangeAspect="1"/>
          </p:cNvPicPr>
          <p:nvPr/>
        </p:nvPicPr>
        <p:blipFill>
          <a:blip r:embed="rId4"/>
          <a:stretch>
            <a:fillRect/>
          </a:stretch>
        </p:blipFill>
        <p:spPr>
          <a:xfrm>
            <a:off x="8052759" y="5854304"/>
            <a:ext cx="812493" cy="785228"/>
          </a:xfrm>
          <a:prstGeom prst="rect">
            <a:avLst/>
          </a:prstGeom>
        </p:spPr>
      </p:pic>
    </p:spTree>
    <p:extLst>
      <p:ext uri="{BB962C8B-B14F-4D97-AF65-F5344CB8AC3E}">
        <p14:creationId xmlns:p14="http://schemas.microsoft.com/office/powerpoint/2010/main" val="3686733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389925"/>
            <a:ext cx="4581525" cy="529892"/>
          </a:xfrm>
        </p:spPr>
        <p:txBody>
          <a:bodyPr/>
          <a:lstStyle/>
          <a:p>
            <a:r>
              <a:rPr lang="ro-RO" dirty="0" smtClean="0"/>
              <a:t/>
            </a:r>
            <a:br>
              <a:rPr lang="ro-RO" dirty="0" smtClean="0"/>
            </a:br>
            <a:r>
              <a:rPr lang="en-US" sz="4000" dirty="0" smtClean="0"/>
              <a:t>PARTNER </a:t>
            </a:r>
            <a:r>
              <a:rPr lang="en-US" sz="4000" dirty="0"/>
              <a:t>REPORT </a:t>
            </a:r>
            <a:r>
              <a:rPr lang="en-US" b="1" dirty="0"/>
              <a:t/>
            </a:r>
            <a:br>
              <a:rPr lang="en-US" b="1" dirty="0"/>
            </a:br>
            <a:endParaRPr lang="en-US" dirty="0"/>
          </a:p>
        </p:txBody>
      </p:sp>
      <p:sp>
        <p:nvSpPr>
          <p:cNvPr id="3" name="Content Placeholder 2"/>
          <p:cNvSpPr>
            <a:spLocks noGrp="1"/>
          </p:cNvSpPr>
          <p:nvPr>
            <p:ph idx="1"/>
          </p:nvPr>
        </p:nvSpPr>
        <p:spPr>
          <a:xfrm>
            <a:off x="533400" y="1219200"/>
            <a:ext cx="8229600" cy="5139631"/>
          </a:xfrm>
        </p:spPr>
        <p:txBody>
          <a:bodyPr/>
          <a:lstStyle/>
          <a:p>
            <a:pPr marL="0" indent="0" algn="just">
              <a:buNone/>
            </a:pPr>
            <a:r>
              <a:rPr lang="en-US" sz="1800" dirty="0" smtClean="0"/>
              <a:t>Once </a:t>
            </a:r>
            <a:r>
              <a:rPr lang="en-US" sz="1800" dirty="0"/>
              <a:t>the project is contracted, the overview of partner reports will automatically be displayed when a partner is accessing his project </a:t>
            </a:r>
            <a:r>
              <a:rPr lang="en-US" sz="1800" b="1" dirty="0" smtClean="0"/>
              <a:t>Dashboard</a:t>
            </a:r>
            <a:r>
              <a:rPr lang="en-US" sz="1800" b="1" dirty="0"/>
              <a:t>.  </a:t>
            </a:r>
            <a:endParaRPr lang="en-US" sz="1800" b="1" dirty="0" smtClean="0"/>
          </a:p>
          <a:p>
            <a:pPr marL="0" indent="0" algn="just">
              <a:buNone/>
            </a:pPr>
            <a:r>
              <a:rPr lang="en-US" sz="1800" dirty="0" smtClean="0"/>
              <a:t> </a:t>
            </a:r>
            <a:r>
              <a:rPr lang="en-US" sz="1800" dirty="0"/>
              <a:t>If a user has multiple roles in the system (e.g. lead partner and partner at the same time), it is necessary to select the role from the dropdown menu at the top of the interface called ‘Select role’. </a:t>
            </a:r>
          </a:p>
          <a:p>
            <a:pPr marL="0" indent="0" algn="just">
              <a:buNone/>
            </a:pPr>
            <a:r>
              <a:rPr lang="en-US" sz="1800" dirty="0"/>
              <a:t>Please note that the lead beneficiaries must create their own partner reports as “PP”, not as “LP”. The LP role is exclusively for creating Project reports. </a:t>
            </a:r>
          </a:p>
          <a:p>
            <a:pPr marL="0" indent="0" algn="just">
              <a:buNone/>
            </a:pPr>
            <a:r>
              <a:rPr lang="en-US" dirty="0"/>
              <a:t> </a:t>
            </a:r>
          </a:p>
          <a:p>
            <a:pPr marL="0" indent="0">
              <a:buNone/>
            </a:pPr>
            <a:r>
              <a:rPr lang="en-US" dirty="0"/>
              <a:t> </a:t>
            </a:r>
          </a:p>
        </p:txBody>
      </p:sp>
      <p:pic>
        <p:nvPicPr>
          <p:cNvPr id="5" name="Picture 4"/>
          <p:cNvPicPr>
            <a:picLocks noChangeAspect="1"/>
          </p:cNvPicPr>
          <p:nvPr/>
        </p:nvPicPr>
        <p:blipFill>
          <a:blip r:embed="rId2"/>
          <a:stretch>
            <a:fillRect/>
          </a:stretch>
        </p:blipFill>
        <p:spPr>
          <a:xfrm>
            <a:off x="762000" y="3408393"/>
            <a:ext cx="7725678" cy="2696592"/>
          </a:xfrm>
          <a:prstGeom prst="rect">
            <a:avLst/>
          </a:prstGeom>
        </p:spPr>
      </p:pic>
      <p:pic>
        <p:nvPicPr>
          <p:cNvPr id="4" name="Picture 3"/>
          <p:cNvPicPr>
            <a:picLocks noChangeAspect="1"/>
          </p:cNvPicPr>
          <p:nvPr/>
        </p:nvPicPr>
        <p:blipFill>
          <a:blip r:embed="rId3"/>
          <a:stretch>
            <a:fillRect/>
          </a:stretch>
        </p:blipFill>
        <p:spPr>
          <a:xfrm>
            <a:off x="457200" y="332900"/>
            <a:ext cx="2209800" cy="586917"/>
          </a:xfrm>
          <a:prstGeom prst="rect">
            <a:avLst/>
          </a:prstGeom>
        </p:spPr>
      </p:pic>
      <p:pic>
        <p:nvPicPr>
          <p:cNvPr id="7" name="Picture 6"/>
          <p:cNvPicPr>
            <a:picLocks noChangeAspect="1"/>
          </p:cNvPicPr>
          <p:nvPr/>
        </p:nvPicPr>
        <p:blipFill>
          <a:blip r:embed="rId4"/>
          <a:stretch>
            <a:fillRect/>
          </a:stretch>
        </p:blipFill>
        <p:spPr>
          <a:xfrm>
            <a:off x="91028" y="6084583"/>
            <a:ext cx="1356772" cy="661139"/>
          </a:xfrm>
          <a:prstGeom prst="rect">
            <a:avLst/>
          </a:prstGeom>
        </p:spPr>
      </p:pic>
      <p:pic>
        <p:nvPicPr>
          <p:cNvPr id="8" name="Picture 7"/>
          <p:cNvPicPr>
            <a:picLocks noChangeAspect="1"/>
          </p:cNvPicPr>
          <p:nvPr/>
        </p:nvPicPr>
        <p:blipFill>
          <a:blip r:embed="rId5"/>
          <a:stretch>
            <a:fillRect/>
          </a:stretch>
        </p:blipFill>
        <p:spPr>
          <a:xfrm>
            <a:off x="8153400" y="5929126"/>
            <a:ext cx="838200" cy="802379"/>
          </a:xfrm>
          <a:prstGeom prst="rect">
            <a:avLst/>
          </a:prstGeom>
        </p:spPr>
      </p:pic>
    </p:spTree>
    <p:extLst>
      <p:ext uri="{BB962C8B-B14F-4D97-AF65-F5344CB8AC3E}">
        <p14:creationId xmlns:p14="http://schemas.microsoft.com/office/powerpoint/2010/main" val="10781950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304800"/>
            <a:ext cx="3505200" cy="1143000"/>
          </a:xfrm>
        </p:spPr>
        <p:txBody>
          <a:bodyPr/>
          <a:lstStyle/>
          <a:p>
            <a:r>
              <a:rPr lang="en-US" sz="3600" dirty="0" smtClean="0"/>
              <a:t>Where to submit </a:t>
            </a:r>
            <a:br>
              <a:rPr lang="en-US" sz="3600" dirty="0" smtClean="0"/>
            </a:br>
            <a:r>
              <a:rPr lang="en-US" sz="3600" dirty="0" smtClean="0"/>
              <a:t>partner reports</a:t>
            </a:r>
            <a:endParaRPr lang="en-US" sz="3600" dirty="0"/>
          </a:p>
        </p:txBody>
      </p:sp>
      <p:pic>
        <p:nvPicPr>
          <p:cNvPr id="4" name="Content Placeholder 3"/>
          <p:cNvPicPr>
            <a:picLocks noGrp="1" noChangeAspect="1"/>
          </p:cNvPicPr>
          <p:nvPr>
            <p:ph idx="1"/>
          </p:nvPr>
        </p:nvPicPr>
        <p:blipFill>
          <a:blip r:embed="rId2"/>
          <a:stretch>
            <a:fillRect/>
          </a:stretch>
        </p:blipFill>
        <p:spPr>
          <a:xfrm>
            <a:off x="762000" y="1476374"/>
            <a:ext cx="4038600" cy="4381841"/>
          </a:xfrm>
          <a:prstGeom prst="rect">
            <a:avLst/>
          </a:prstGeom>
        </p:spPr>
      </p:pic>
      <p:pic>
        <p:nvPicPr>
          <p:cNvPr id="5" name="Picture 4"/>
          <p:cNvPicPr>
            <a:picLocks noChangeAspect="1"/>
          </p:cNvPicPr>
          <p:nvPr/>
        </p:nvPicPr>
        <p:blipFill>
          <a:blip r:embed="rId3"/>
          <a:stretch>
            <a:fillRect/>
          </a:stretch>
        </p:blipFill>
        <p:spPr>
          <a:xfrm>
            <a:off x="4936331" y="1445963"/>
            <a:ext cx="3690937" cy="4412251"/>
          </a:xfrm>
          <a:prstGeom prst="rect">
            <a:avLst/>
          </a:prstGeom>
        </p:spPr>
      </p:pic>
      <p:pic>
        <p:nvPicPr>
          <p:cNvPr id="3" name="Picture 2"/>
          <p:cNvPicPr>
            <a:picLocks noChangeAspect="1"/>
          </p:cNvPicPr>
          <p:nvPr/>
        </p:nvPicPr>
        <p:blipFill>
          <a:blip r:embed="rId4"/>
          <a:stretch>
            <a:fillRect/>
          </a:stretch>
        </p:blipFill>
        <p:spPr>
          <a:xfrm>
            <a:off x="447675" y="304800"/>
            <a:ext cx="2371725" cy="629923"/>
          </a:xfrm>
          <a:prstGeom prst="rect">
            <a:avLst/>
          </a:prstGeom>
        </p:spPr>
      </p:pic>
      <p:pic>
        <p:nvPicPr>
          <p:cNvPr id="6" name="Picture 5"/>
          <p:cNvPicPr>
            <a:picLocks noChangeAspect="1"/>
          </p:cNvPicPr>
          <p:nvPr/>
        </p:nvPicPr>
        <p:blipFill>
          <a:blip r:embed="rId5"/>
          <a:stretch>
            <a:fillRect/>
          </a:stretch>
        </p:blipFill>
        <p:spPr>
          <a:xfrm>
            <a:off x="304800" y="5992339"/>
            <a:ext cx="1359526" cy="664522"/>
          </a:xfrm>
          <a:prstGeom prst="rect">
            <a:avLst/>
          </a:prstGeom>
        </p:spPr>
      </p:pic>
      <p:pic>
        <p:nvPicPr>
          <p:cNvPr id="7" name="Picture 6"/>
          <p:cNvPicPr>
            <a:picLocks noChangeAspect="1"/>
          </p:cNvPicPr>
          <p:nvPr/>
        </p:nvPicPr>
        <p:blipFill>
          <a:blip r:embed="rId6"/>
          <a:stretch>
            <a:fillRect/>
          </a:stretch>
        </p:blipFill>
        <p:spPr>
          <a:xfrm>
            <a:off x="8077200" y="5858216"/>
            <a:ext cx="835224" cy="798645"/>
          </a:xfrm>
          <a:prstGeom prst="rect">
            <a:avLst/>
          </a:prstGeom>
        </p:spPr>
      </p:pic>
    </p:spTree>
    <p:extLst>
      <p:ext uri="{BB962C8B-B14F-4D97-AF65-F5344CB8AC3E}">
        <p14:creationId xmlns:p14="http://schemas.microsoft.com/office/powerpoint/2010/main" val="2524149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391479"/>
            <a:ext cx="3886200" cy="1143000"/>
          </a:xfrm>
        </p:spPr>
        <p:txBody>
          <a:bodyPr/>
          <a:lstStyle/>
          <a:p>
            <a:r>
              <a:rPr lang="en-US" sz="4000" dirty="0"/>
              <a:t>PARTNER REPORT </a:t>
            </a:r>
            <a:r>
              <a:rPr lang="en-US" b="1" dirty="0"/>
              <a:t/>
            </a:r>
            <a:br>
              <a:rPr lang="en-US" b="1" dirty="0"/>
            </a:br>
            <a:endParaRPr lang="en-US" dirty="0"/>
          </a:p>
        </p:txBody>
      </p:sp>
      <p:sp>
        <p:nvSpPr>
          <p:cNvPr id="3" name="Content Placeholder 2"/>
          <p:cNvSpPr>
            <a:spLocks noGrp="1"/>
          </p:cNvSpPr>
          <p:nvPr>
            <p:ph idx="1"/>
          </p:nvPr>
        </p:nvSpPr>
        <p:spPr>
          <a:xfrm>
            <a:off x="381000" y="990600"/>
            <a:ext cx="8382000" cy="4953000"/>
          </a:xfrm>
        </p:spPr>
        <p:txBody>
          <a:bodyPr/>
          <a:lstStyle/>
          <a:p>
            <a:pPr marL="0" indent="0" algn="just">
              <a:buNone/>
            </a:pPr>
            <a:r>
              <a:rPr lang="en-US" sz="1800" b="1" dirty="0"/>
              <a:t> By default, it is possible for each partner to create one partner report per period. The creation of other (second, third) report(s) for a defined period is only possible if the LP contacts the JS officer (via e-MS email for example) and asks for JS permission, by clearly mentioning the partner and reporting period for which such a permission is requested. </a:t>
            </a:r>
            <a:endParaRPr lang="en-US" sz="1800" b="1" dirty="0" smtClean="0"/>
          </a:p>
          <a:p>
            <a:pPr marL="0" indent="0" algn="just">
              <a:buNone/>
            </a:pPr>
            <a:r>
              <a:rPr lang="en-US" sz="1800" dirty="0" smtClean="0"/>
              <a:t>When </a:t>
            </a:r>
            <a:r>
              <a:rPr lang="en-US" sz="1800" dirty="0"/>
              <a:t>requesting amounts for FLC verification, each partner (including LP) creates their own individual partner reports reflecting their share of activities and expenditure, according to the AF. In this respect, each partner (including LP) </a:t>
            </a:r>
            <a:r>
              <a:rPr lang="en-US" sz="1800" dirty="0" smtClean="0"/>
              <a:t>fills in </a:t>
            </a:r>
            <a:r>
              <a:rPr lang="en-US" sz="1800" dirty="0"/>
              <a:t>the individual partner report, using their own e-MS account.  Each partner report with expenditure is verified by the partner’s FLC in e-MS and then is included by the LP in a project report. Partner reports with only information regarding the progress of activities (with 0 expenditure requested) are submitted by the partners directly to the LP. </a:t>
            </a:r>
            <a:endParaRPr lang="en-US" sz="1800" dirty="0" smtClean="0"/>
          </a:p>
          <a:p>
            <a:pPr marL="0" indent="0" algn="just">
              <a:buNone/>
            </a:pPr>
            <a:r>
              <a:rPr lang="en-US" sz="1800" dirty="0" smtClean="0"/>
              <a:t>Each </a:t>
            </a:r>
            <a:r>
              <a:rPr lang="en-US" sz="1800" dirty="0"/>
              <a:t>partner should create and submit to the LP at least one such report every 6 months, according to the established schedule for reporting the consolidated progress of activities at project level. If there is no sufficient activity to report on, the partner fills-out all other parts of the report (e.g. problems and deviations, activities if any, forecast for the next report) and submits the partner report with NO expenditure declared directly to the LP. </a:t>
            </a:r>
          </a:p>
          <a:p>
            <a:pPr marL="0" indent="0">
              <a:buNone/>
            </a:pPr>
            <a:r>
              <a:rPr lang="en-US" dirty="0"/>
              <a:t> </a:t>
            </a:r>
          </a:p>
        </p:txBody>
      </p:sp>
      <p:pic>
        <p:nvPicPr>
          <p:cNvPr id="4" name="Picture 3"/>
          <p:cNvPicPr>
            <a:picLocks noChangeAspect="1"/>
          </p:cNvPicPr>
          <p:nvPr/>
        </p:nvPicPr>
        <p:blipFill>
          <a:blip r:embed="rId2"/>
          <a:stretch>
            <a:fillRect/>
          </a:stretch>
        </p:blipFill>
        <p:spPr>
          <a:xfrm>
            <a:off x="8160380" y="6019800"/>
            <a:ext cx="755534" cy="722445"/>
          </a:xfrm>
          <a:prstGeom prst="rect">
            <a:avLst/>
          </a:prstGeom>
        </p:spPr>
      </p:pic>
      <p:pic>
        <p:nvPicPr>
          <p:cNvPr id="5" name="Picture 4"/>
          <p:cNvPicPr>
            <a:picLocks noChangeAspect="1"/>
          </p:cNvPicPr>
          <p:nvPr/>
        </p:nvPicPr>
        <p:blipFill>
          <a:blip r:embed="rId3"/>
          <a:stretch>
            <a:fillRect/>
          </a:stretch>
        </p:blipFill>
        <p:spPr>
          <a:xfrm>
            <a:off x="238125" y="6077723"/>
            <a:ext cx="1359526" cy="664522"/>
          </a:xfrm>
          <a:prstGeom prst="rect">
            <a:avLst/>
          </a:prstGeom>
        </p:spPr>
      </p:pic>
      <p:pic>
        <p:nvPicPr>
          <p:cNvPr id="6" name="Picture 5"/>
          <p:cNvPicPr>
            <a:picLocks noChangeAspect="1"/>
          </p:cNvPicPr>
          <p:nvPr/>
        </p:nvPicPr>
        <p:blipFill>
          <a:blip r:embed="rId4"/>
          <a:stretch>
            <a:fillRect/>
          </a:stretch>
        </p:blipFill>
        <p:spPr>
          <a:xfrm>
            <a:off x="454650" y="304800"/>
            <a:ext cx="2357438" cy="628650"/>
          </a:xfrm>
          <a:prstGeom prst="rect">
            <a:avLst/>
          </a:prstGeom>
        </p:spPr>
      </p:pic>
    </p:spTree>
    <p:extLst>
      <p:ext uri="{BB962C8B-B14F-4D97-AF65-F5344CB8AC3E}">
        <p14:creationId xmlns:p14="http://schemas.microsoft.com/office/powerpoint/2010/main" val="3477656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28600"/>
            <a:ext cx="3810000" cy="1143000"/>
          </a:xfrm>
        </p:spPr>
        <p:txBody>
          <a:bodyPr/>
          <a:lstStyle/>
          <a:p>
            <a:r>
              <a:rPr lang="en-US" sz="4000" dirty="0" smtClean="0"/>
              <a:t>PROJECT REPORT</a:t>
            </a:r>
            <a:endParaRPr lang="en-US" sz="4000" dirty="0"/>
          </a:p>
        </p:txBody>
      </p:sp>
      <p:sp>
        <p:nvSpPr>
          <p:cNvPr id="3" name="Content Placeholder 2"/>
          <p:cNvSpPr>
            <a:spLocks noGrp="1"/>
          </p:cNvSpPr>
          <p:nvPr>
            <p:ph idx="1"/>
          </p:nvPr>
        </p:nvSpPr>
        <p:spPr>
          <a:xfrm>
            <a:off x="304800" y="997639"/>
            <a:ext cx="8610600" cy="4800600"/>
          </a:xfrm>
        </p:spPr>
        <p:txBody>
          <a:bodyPr/>
          <a:lstStyle/>
          <a:p>
            <a:pPr marL="0" indent="0" algn="just">
              <a:buNone/>
            </a:pPr>
            <a:r>
              <a:rPr lang="en-US" sz="2400" dirty="0"/>
              <a:t>Project reports are created by the LP, based on partner reports: </a:t>
            </a:r>
            <a:r>
              <a:rPr lang="en-US" sz="2400" dirty="0" smtClean="0"/>
              <a:t>LP </a:t>
            </a:r>
            <a:r>
              <a:rPr lang="en-US" sz="2400" dirty="0"/>
              <a:t>creates the project reports in the system and submits them to JS. The LP can access the partner reports and the FLC certificates of all partners in the e-MS to fill in the project report. </a:t>
            </a:r>
            <a:r>
              <a:rPr lang="en-US" sz="2400" dirty="0" smtClean="0"/>
              <a:t>LP </a:t>
            </a:r>
            <a:r>
              <a:rPr lang="en-US" sz="2400" dirty="0"/>
              <a:t>can create a </a:t>
            </a:r>
            <a:r>
              <a:rPr lang="en-US" sz="2400" dirty="0" smtClean="0"/>
              <a:t>financial project </a:t>
            </a:r>
            <a:r>
              <a:rPr lang="en-US" sz="2400" dirty="0"/>
              <a:t>report in the system requesting amounts for reimbursement from the programme no later than 3 working days from when FLC certificates summing up more than </a:t>
            </a:r>
            <a:r>
              <a:rPr lang="en-US" sz="2400" dirty="0" smtClean="0"/>
              <a:t>5.000 Euro ERDF </a:t>
            </a:r>
            <a:r>
              <a:rPr lang="en-US" sz="2400" dirty="0"/>
              <a:t>(from all partners) are available in the system, </a:t>
            </a:r>
            <a:r>
              <a:rPr lang="en-US" sz="2400" b="1" dirty="0"/>
              <a:t>even if not all partners have FLC certificates to be included in the project report</a:t>
            </a:r>
            <a:r>
              <a:rPr lang="en-US" sz="2400" dirty="0"/>
              <a:t>. The LP needs to </a:t>
            </a:r>
            <a:r>
              <a:rPr lang="en-US" sz="2400" dirty="0" smtClean="0"/>
              <a:t>also have his </a:t>
            </a:r>
            <a:r>
              <a:rPr lang="en-US" sz="2400" dirty="0"/>
              <a:t>partner report checked by FLC controller. Financial data is automatically integrated in the project report by the e-MS. These financial project reports will be created by LB only by attaching the available FLC certificates. No other sections required by the project report template will be filled in.</a:t>
            </a:r>
          </a:p>
        </p:txBody>
      </p:sp>
      <p:pic>
        <p:nvPicPr>
          <p:cNvPr id="4" name="Picture 3"/>
          <p:cNvPicPr>
            <a:picLocks noChangeAspect="1"/>
          </p:cNvPicPr>
          <p:nvPr/>
        </p:nvPicPr>
        <p:blipFill>
          <a:blip r:embed="rId2"/>
          <a:stretch>
            <a:fillRect/>
          </a:stretch>
        </p:blipFill>
        <p:spPr>
          <a:xfrm>
            <a:off x="457200" y="339727"/>
            <a:ext cx="2362200" cy="629920"/>
          </a:xfrm>
          <a:prstGeom prst="rect">
            <a:avLst/>
          </a:prstGeom>
        </p:spPr>
      </p:pic>
      <p:pic>
        <p:nvPicPr>
          <p:cNvPr id="5" name="Picture 4"/>
          <p:cNvPicPr>
            <a:picLocks noChangeAspect="1"/>
          </p:cNvPicPr>
          <p:nvPr/>
        </p:nvPicPr>
        <p:blipFill>
          <a:blip r:embed="rId3"/>
          <a:stretch>
            <a:fillRect/>
          </a:stretch>
        </p:blipFill>
        <p:spPr>
          <a:xfrm>
            <a:off x="457200" y="6214722"/>
            <a:ext cx="1207126" cy="590030"/>
          </a:xfrm>
          <a:prstGeom prst="rect">
            <a:avLst/>
          </a:prstGeom>
        </p:spPr>
      </p:pic>
      <p:pic>
        <p:nvPicPr>
          <p:cNvPr id="6" name="Picture 5"/>
          <p:cNvPicPr>
            <a:picLocks noChangeAspect="1"/>
          </p:cNvPicPr>
          <p:nvPr/>
        </p:nvPicPr>
        <p:blipFill>
          <a:blip r:embed="rId4"/>
          <a:stretch>
            <a:fillRect/>
          </a:stretch>
        </p:blipFill>
        <p:spPr>
          <a:xfrm>
            <a:off x="8347008" y="6140230"/>
            <a:ext cx="549342" cy="522760"/>
          </a:xfrm>
          <a:prstGeom prst="rect">
            <a:avLst/>
          </a:prstGeom>
        </p:spPr>
      </p:pic>
    </p:spTree>
    <p:extLst>
      <p:ext uri="{BB962C8B-B14F-4D97-AF65-F5344CB8AC3E}">
        <p14:creationId xmlns:p14="http://schemas.microsoft.com/office/powerpoint/2010/main" val="2419880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395034"/>
            <a:ext cx="4114800" cy="816896"/>
          </a:xfrm>
        </p:spPr>
        <p:txBody>
          <a:bodyPr/>
          <a:lstStyle/>
          <a:p>
            <a:r>
              <a:rPr lang="en-US" sz="4000" dirty="0">
                <a:solidFill>
                  <a:prstClr val="black"/>
                </a:solidFill>
              </a:rPr>
              <a:t>PROJECT REPORT</a:t>
            </a:r>
            <a:endParaRPr lang="en-US" sz="4000" dirty="0"/>
          </a:p>
        </p:txBody>
      </p:sp>
      <p:sp>
        <p:nvSpPr>
          <p:cNvPr id="3" name="Content Placeholder 2"/>
          <p:cNvSpPr>
            <a:spLocks noGrp="1"/>
          </p:cNvSpPr>
          <p:nvPr>
            <p:ph idx="1"/>
          </p:nvPr>
        </p:nvSpPr>
        <p:spPr>
          <a:xfrm>
            <a:off x="228600" y="1219200"/>
            <a:ext cx="8680769" cy="4953000"/>
          </a:xfrm>
        </p:spPr>
        <p:txBody>
          <a:bodyPr/>
          <a:lstStyle/>
          <a:p>
            <a:pPr marL="0" lvl="0" indent="0">
              <a:buNone/>
            </a:pPr>
            <a:r>
              <a:rPr lang="en-US" sz="2200" dirty="0">
                <a:solidFill>
                  <a:prstClr val="black"/>
                </a:solidFill>
              </a:rPr>
              <a:t>Exceptions: </a:t>
            </a:r>
          </a:p>
          <a:p>
            <a:pPr marL="0" lvl="0" indent="0" algn="just">
              <a:buNone/>
            </a:pPr>
            <a:r>
              <a:rPr lang="en-US" sz="2200" dirty="0">
                <a:solidFill>
                  <a:prstClr val="black"/>
                </a:solidFill>
              </a:rPr>
              <a:t> a. </a:t>
            </a:r>
            <a:r>
              <a:rPr lang="en-US" sz="2200" b="1" dirty="0">
                <a:solidFill>
                  <a:prstClr val="black"/>
                </a:solidFill>
              </a:rPr>
              <a:t>Preparation costs can be only requested in the first project report! </a:t>
            </a:r>
            <a:r>
              <a:rPr lang="en-US" sz="2200" dirty="0">
                <a:solidFill>
                  <a:prstClr val="black"/>
                </a:solidFill>
              </a:rPr>
              <a:t>Therefore even if the total amount at project level is below the 5,000 euro ERDF threshold, a project report can be created and submitted to JS.  </a:t>
            </a:r>
          </a:p>
          <a:p>
            <a:pPr marL="0" lvl="0" indent="0" algn="just">
              <a:buNone/>
            </a:pPr>
            <a:r>
              <a:rPr lang="en-US" sz="2200" dirty="0">
                <a:solidFill>
                  <a:prstClr val="black"/>
                </a:solidFill>
              </a:rPr>
              <a:t>b. Also, in case the final amounts requested from the programme is below </a:t>
            </a:r>
            <a:r>
              <a:rPr lang="en-US" sz="2200" dirty="0" smtClean="0">
                <a:solidFill>
                  <a:prstClr val="black"/>
                </a:solidFill>
              </a:rPr>
              <a:t>5.000 Euro ERDF, </a:t>
            </a:r>
            <a:r>
              <a:rPr lang="en-US" sz="2200" dirty="0">
                <a:solidFill>
                  <a:prstClr val="black"/>
                </a:solidFill>
              </a:rPr>
              <a:t>a project report can be created and submitted to JS. If necessary, more than one project report requesting amounts for reimbursement can be created for a defined period.  </a:t>
            </a:r>
            <a:r>
              <a:rPr lang="en-US" sz="2200" b="1" dirty="0">
                <a:solidFill>
                  <a:prstClr val="black"/>
                </a:solidFill>
              </a:rPr>
              <a:t>It is mandatory for the LP to create a consolidated project progress report on activities in the system according to the established schedule for reporting the consolidated progress of activities at project level established within the MA Instruction </a:t>
            </a:r>
            <a:r>
              <a:rPr lang="en-US" sz="2200" b="1" dirty="0" smtClean="0">
                <a:solidFill>
                  <a:prstClr val="black"/>
                </a:solidFill>
              </a:rPr>
              <a:t>no. 5 for </a:t>
            </a:r>
            <a:r>
              <a:rPr lang="en-US" sz="2200" b="1" dirty="0">
                <a:solidFill>
                  <a:prstClr val="black"/>
                </a:solidFill>
              </a:rPr>
              <a:t>beneficiaries for call 1-hard and call 2 projects and every 6 months for call 3 projects. </a:t>
            </a:r>
          </a:p>
          <a:p>
            <a:endParaRPr lang="en-US" sz="2200" dirty="0"/>
          </a:p>
        </p:txBody>
      </p:sp>
      <p:pic>
        <p:nvPicPr>
          <p:cNvPr id="4" name="Picture 3"/>
          <p:cNvPicPr>
            <a:picLocks noChangeAspect="1"/>
          </p:cNvPicPr>
          <p:nvPr/>
        </p:nvPicPr>
        <p:blipFill>
          <a:blip r:embed="rId2"/>
          <a:stretch>
            <a:fillRect/>
          </a:stretch>
        </p:blipFill>
        <p:spPr>
          <a:xfrm>
            <a:off x="8153400" y="5964905"/>
            <a:ext cx="755970" cy="719390"/>
          </a:xfrm>
          <a:prstGeom prst="rect">
            <a:avLst/>
          </a:prstGeom>
        </p:spPr>
      </p:pic>
      <p:pic>
        <p:nvPicPr>
          <p:cNvPr id="5" name="Picture 4"/>
          <p:cNvPicPr>
            <a:picLocks noChangeAspect="1"/>
          </p:cNvPicPr>
          <p:nvPr/>
        </p:nvPicPr>
        <p:blipFill>
          <a:blip r:embed="rId3"/>
          <a:stretch>
            <a:fillRect/>
          </a:stretch>
        </p:blipFill>
        <p:spPr>
          <a:xfrm>
            <a:off x="403264" y="6095987"/>
            <a:ext cx="1359526" cy="664522"/>
          </a:xfrm>
          <a:prstGeom prst="rect">
            <a:avLst/>
          </a:prstGeom>
        </p:spPr>
      </p:pic>
      <p:pic>
        <p:nvPicPr>
          <p:cNvPr id="6" name="Picture 5"/>
          <p:cNvPicPr>
            <a:picLocks noChangeAspect="1"/>
          </p:cNvPicPr>
          <p:nvPr/>
        </p:nvPicPr>
        <p:blipFill>
          <a:blip r:embed="rId4"/>
          <a:stretch>
            <a:fillRect/>
          </a:stretch>
        </p:blipFill>
        <p:spPr>
          <a:xfrm>
            <a:off x="391071" y="341313"/>
            <a:ext cx="2352129" cy="627234"/>
          </a:xfrm>
          <a:prstGeom prst="rect">
            <a:avLst/>
          </a:prstGeom>
        </p:spPr>
      </p:pic>
    </p:spTree>
    <p:extLst>
      <p:ext uri="{BB962C8B-B14F-4D97-AF65-F5344CB8AC3E}">
        <p14:creationId xmlns:p14="http://schemas.microsoft.com/office/powerpoint/2010/main" val="39832495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9281</TotalTime>
  <Words>1281</Words>
  <Application>Microsoft Office PowerPoint</Application>
  <PresentationFormat>On-screen Show (4:3)</PresentationFormat>
  <Paragraphs>41</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Times New Roman</vt:lpstr>
      <vt:lpstr>Trebuchet MS</vt:lpstr>
      <vt:lpstr>Verdana</vt:lpstr>
      <vt:lpstr>Office Theme</vt:lpstr>
      <vt:lpstr>PowerPoint Presentation</vt:lpstr>
      <vt:lpstr>PowerPoint Presentation</vt:lpstr>
      <vt:lpstr>PowerPoint Presentation</vt:lpstr>
      <vt:lpstr> PARTNER REPORT  </vt:lpstr>
      <vt:lpstr> PARTNER REPORT  </vt:lpstr>
      <vt:lpstr>Where to submit  partner reports</vt:lpstr>
      <vt:lpstr>PARTNER REPORT  </vt:lpstr>
      <vt:lpstr>PROJECT REPORT</vt:lpstr>
      <vt:lpstr>PROJECT REPORT</vt:lpstr>
      <vt:lpstr>PROJECT REPORT</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880</cp:revision>
  <cp:lastPrinted>2018-06-19T09:25:11Z</cp:lastPrinted>
  <dcterms:created xsi:type="dcterms:W3CDTF">2007-11-21T13:10:07Z</dcterms:created>
  <dcterms:modified xsi:type="dcterms:W3CDTF">2018-06-26T12:37:08Z</dcterms:modified>
</cp:coreProperties>
</file>